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8"/>
  </p:notesMasterIdLst>
  <p:sldIdLst>
    <p:sldId id="256" r:id="rId2"/>
    <p:sldId id="260" r:id="rId3"/>
    <p:sldId id="486" r:id="rId4"/>
    <p:sldId id="589" r:id="rId5"/>
    <p:sldId id="590" r:id="rId6"/>
    <p:sldId id="59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44"/>
    <a:srgbClr val="C8DC7B"/>
    <a:srgbClr val="503180"/>
    <a:srgbClr val="879553"/>
    <a:srgbClr val="C8DD7B"/>
    <a:srgbClr val="8D79CF"/>
    <a:srgbClr val="B2C56D"/>
    <a:srgbClr val="5F3B95"/>
    <a:srgbClr val="834FD0"/>
    <a:srgbClr val="2A8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2" autoAdjust="0"/>
    <p:restoredTop sz="93792" autoAdjust="0"/>
  </p:normalViewPr>
  <p:slideViewPr>
    <p:cSldViewPr snapToGrid="0">
      <p:cViewPr varScale="1">
        <p:scale>
          <a:sx n="128" d="100"/>
          <a:sy n="128" d="100"/>
        </p:scale>
        <p:origin x="1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4"/>
    </p:cViewPr>
  </p:sorterViewPr>
  <p:notesViewPr>
    <p:cSldViewPr snapToGrid="0">
      <p:cViewPr varScale="1">
        <p:scale>
          <a:sx n="115" d="100"/>
          <a:sy n="115" d="100"/>
        </p:scale>
        <p:origin x="44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62456-2A08-4396-A753-7CDE9DE87F18}" type="datetimeFigureOut">
              <a:rPr lang="en-GB" smtClean="0"/>
              <a:t>02/09/2024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A3A9-2071-420D-BA55-5D70BE8364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7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 cover images included in separate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page can be changed to a different amount of photos using the ‘new slide’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5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Speechbubbles</a:t>
            </a:r>
            <a:r>
              <a:rPr lang="en-US" dirty="0"/>
              <a:t> are editable and can be moved, deleted or resized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2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page can be changed to a different amount of photos using the ‘new slide’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6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page can be changed to a different amount of photos using the ‘new slide’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page can be changed to a different amount of photos using the ‘new slide’ (see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F5A3A9-2071-420D-BA55-5D70BE8364E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1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7838-E51E-42E5-200F-54C48ACE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3DCA-B189-9962-45DB-752CACFB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9E3C-BFBE-3C0A-B3CA-65AAA754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09D6-5BCC-F741-9591-CF69A7CE6113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56F59-A3ED-C4C8-9319-E552A829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EA2B-93E3-9924-C255-7C4FEE31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B33AC-46F1-364E-92BD-52A17FCE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8B12581-BF6D-48F6-CBEC-D0D77184A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7BF8EE-DCD3-B29F-8EAA-FC23B14CAB47}"/>
              </a:ext>
            </a:extLst>
          </p:cNvPr>
          <p:cNvSpPr txBox="1">
            <a:spLocks/>
          </p:cNvSpPr>
          <p:nvPr userDrawn="1"/>
        </p:nvSpPr>
        <p:spPr>
          <a:xfrm>
            <a:off x="0" y="6262631"/>
            <a:ext cx="439674" cy="595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5E69-64CD-4C43-9CEE-980B79EA6680}" type="slidenum">
              <a:rPr lang="en-US" smtClean="0">
                <a:solidFill>
                  <a:srgbClr val="2B1B44"/>
                </a:solidFill>
              </a:rPr>
              <a:pPr/>
              <a:t>‹#›</a:t>
            </a:fld>
            <a:endParaRPr lang="en-US" dirty="0">
              <a:solidFill>
                <a:srgbClr val="2B1B44"/>
              </a:solidFill>
            </a:endParaRPr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id="{3968F3E3-B381-FE0A-7143-42E75E98E1C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79207" y="1561435"/>
            <a:ext cx="2305744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1">
            <a:extLst>
              <a:ext uri="{FF2B5EF4-FFF2-40B4-BE49-F238E27FC236}">
                <a16:creationId xmlns:a16="http://schemas.microsoft.com/office/drawing/2014/main" id="{191F08ED-DBA9-A134-4BB1-18155CA7FB0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54694" y="1561435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31">
            <a:extLst>
              <a:ext uri="{FF2B5EF4-FFF2-40B4-BE49-F238E27FC236}">
                <a16:creationId xmlns:a16="http://schemas.microsoft.com/office/drawing/2014/main" id="{11961651-2C96-F28D-C518-631A45BDAA9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906601"/>
            <a:ext cx="2302311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7" name="Picture Placeholder 31">
            <a:extLst>
              <a:ext uri="{FF2B5EF4-FFF2-40B4-BE49-F238E27FC236}">
                <a16:creationId xmlns:a16="http://schemas.microsoft.com/office/drawing/2014/main" id="{A4B17602-79CA-B546-4974-1B201C7D096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4951" y="3906601"/>
            <a:ext cx="2272866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3BAA3FF3-CD07-1271-26A6-590F25A6AA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79207" y="3903247"/>
            <a:ext cx="2305744" cy="2359383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C312700-DEC8-456B-4023-CFE56C19E5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5544" y="1557977"/>
            <a:ext cx="2262711" cy="2359382"/>
          </a:xfrm>
          <a:solidFill>
            <a:srgbClr val="C8DC7B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7FE2515-F26E-7763-02D7-A6644A0802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51207" y="3903247"/>
            <a:ext cx="2279842" cy="2359383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F847571-314E-7801-D932-41622B4D662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974" y="1557978"/>
            <a:ext cx="2262711" cy="2359382"/>
          </a:xfrm>
          <a:solidFill>
            <a:srgbClr val="C8DC7B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6672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6 photo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806BD42-FD5C-3898-F828-7774558C14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561433"/>
            <a:ext cx="2269115" cy="23452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2AC9CEC0-F855-18CA-E2C6-B8C7085D595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63316" y="1561435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BDECC27A-3404-85F1-71E5-CAD898551C8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54694" y="1561435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6119FE39-5EA1-1976-09E6-5979104B57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906601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D0718364-61FC-3D99-0C4A-2D80835B89F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7763" y="3906601"/>
            <a:ext cx="2272866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1">
            <a:extLst>
              <a:ext uri="{FF2B5EF4-FFF2-40B4-BE49-F238E27FC236}">
                <a16:creationId xmlns:a16="http://schemas.microsoft.com/office/drawing/2014/main" id="{462E3BBA-7B0B-28E2-3ECF-B0CB6BE5EB8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854694" y="3906601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BDF7D046-2F45-3D81-E8B8-96590328DB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69116" y="1568157"/>
            <a:ext cx="2314255" cy="2338443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55BE4E8D-75B8-4D27-53FF-ABB629F758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63316" y="3906601"/>
            <a:ext cx="2314255" cy="2340052"/>
          </a:xfrm>
          <a:solidFill>
            <a:srgbClr val="C8DC7B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74839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1AF1487D-8EAA-2399-6992-3E75D1451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0811" cy="6863108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9FE67F3-8161-F9AA-2D8B-D9B744DC0EA0}"/>
              </a:ext>
            </a:extLst>
          </p:cNvPr>
          <p:cNvSpPr/>
          <p:nvPr userDrawn="1"/>
        </p:nvSpPr>
        <p:spPr>
          <a:xfrm>
            <a:off x="-6811" y="-5756"/>
            <a:ext cx="9150811" cy="6863756"/>
          </a:xfrm>
          <a:prstGeom prst="rect">
            <a:avLst/>
          </a:prstGeom>
          <a:solidFill>
            <a:schemeClr val="tx1">
              <a:alpha val="5346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A6568A-3008-D810-96FC-F7B9C327AE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title: Customer comments</a:t>
            </a:r>
            <a:endParaRPr lang="en-U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032F612-D579-0A96-6603-F37B05D821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1" y="-5756"/>
            <a:ext cx="778669" cy="778669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B3AB80-83C4-F1A2-2E54-BFFF2E72F136}"/>
              </a:ext>
            </a:extLst>
          </p:cNvPr>
          <p:cNvSpPr txBox="1">
            <a:spLocks/>
          </p:cNvSpPr>
          <p:nvPr userDrawn="1"/>
        </p:nvSpPr>
        <p:spPr>
          <a:xfrm>
            <a:off x="8500294" y="0"/>
            <a:ext cx="493925" cy="6232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5E69-64CD-4C43-9CEE-980B79EA668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/Training/Development (4 wee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A5534F98-1D31-88A6-E105-01A0B248681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7977171"/>
              </p:ext>
            </p:extLst>
          </p:nvPr>
        </p:nvGraphicFramePr>
        <p:xfrm>
          <a:off x="787146" y="1760651"/>
          <a:ext cx="7886700" cy="424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248196599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40726490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855707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004823816"/>
                    </a:ext>
                  </a:extLst>
                </a:gridCol>
              </a:tblGrid>
              <a:tr h="6363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C1C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C1C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C1C4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C1C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306588"/>
                  </a:ext>
                </a:extLst>
              </a:tr>
              <a:tr h="1455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103132"/>
                  </a:ext>
                </a:extLst>
              </a:tr>
              <a:tr h="72065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45890"/>
                  </a:ext>
                </a:extLst>
              </a:tr>
              <a:tr h="7154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2374"/>
                  </a:ext>
                </a:extLst>
              </a:tr>
              <a:tr h="71542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C8D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445907"/>
                  </a:ext>
                </a:extLst>
              </a:tr>
            </a:tbl>
          </a:graphicData>
        </a:graphic>
      </p:graphicFrame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064195A-600B-ED03-8148-1982590345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2381" y="1833487"/>
            <a:ext cx="1828800" cy="4984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7DB18A8-9A5D-F15C-2461-48E193E4AB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66560" y="1833484"/>
            <a:ext cx="1828800" cy="4984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2617E6E-F57A-24F5-894D-196F06BDBD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1247" y="395501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Training course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37DDAAE-51A6-ADC5-06EE-5E7BA3749DE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76686" y="2502045"/>
            <a:ext cx="1378071" cy="12339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A2765B27-B0C2-87F4-63CA-8086238B902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048785" y="2520810"/>
            <a:ext cx="1378071" cy="12339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3AE86668-82F6-4C93-4A5B-6E330A1F0F2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19825" y="2520810"/>
            <a:ext cx="1378071" cy="12339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30">
            <a:extLst>
              <a:ext uri="{FF2B5EF4-FFF2-40B4-BE49-F238E27FC236}">
                <a16:creationId xmlns:a16="http://schemas.microsoft.com/office/drawing/2014/main" id="{94EF5F92-7E99-3ECF-0EF6-3DD9F604600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991924" y="2510808"/>
            <a:ext cx="1378071" cy="123395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B31F6C-1849-5911-31F3-06FA9AF98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46" y="853850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title: Learning &amp; Development</a:t>
            </a:r>
            <a:endParaRPr lang="en-US" dirty="0"/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3426B179-F14B-55DC-D5F1-16B70E800BD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823421" y="1833487"/>
            <a:ext cx="1828800" cy="4984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DD0BF470-FBBA-624E-F9EF-3B1D5B3B98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794461" y="1833487"/>
            <a:ext cx="1828800" cy="49847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8FB235C-5DC3-D276-306C-9AE3A57C3CD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80207" y="395501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Training course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1C739AD4-23A0-479D-E5E5-E817FCD18C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99007" y="395501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Training course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0A007099-703D-AB77-6D3A-492D386AD8D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38127" y="395501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Training course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83118F39-911E-FB9D-5B26-840CC09E681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51247" y="468653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Trainer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FB43D065-7A45-312F-F2D3-6D97181551D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880207" y="468653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Trainer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B6622BB-0E32-32C5-C11A-6B032B8CF3E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99007" y="468653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Trainer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E1C21D3-B725-1909-4906-ECD4473772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8127" y="468653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Trainer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5EABA726-0400-CD73-B9F0-97105F439EC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51247" y="538757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Date of course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704D55F-E045-A3CE-69DF-1D8D08316E9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80207" y="538757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Date of course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64F6F61D-1280-277A-E80B-FAC6C935FE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899007" y="538757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Date of course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DE90FD6-E408-E6B3-940D-C3E536BA6F2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38127" y="5387573"/>
            <a:ext cx="1662833" cy="498475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Date of course</a:t>
            </a:r>
          </a:p>
        </p:txBody>
      </p:sp>
    </p:spTree>
    <p:extLst>
      <p:ext uri="{BB962C8B-B14F-4D97-AF65-F5344CB8AC3E}">
        <p14:creationId xmlns:p14="http://schemas.microsoft.com/office/powerpoint/2010/main" val="2168926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- 6 photos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25F5A7D-2A09-84EE-4B0E-7F3701F555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id="{7B99A1BE-01EB-888E-82E9-AF431E9D0C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561433"/>
            <a:ext cx="2269115" cy="23452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1">
            <a:extLst>
              <a:ext uri="{FF2B5EF4-FFF2-40B4-BE49-F238E27FC236}">
                <a16:creationId xmlns:a16="http://schemas.microsoft.com/office/drawing/2014/main" id="{DA6BAB51-A407-07EE-7535-662395D6C9C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69117" y="1561435"/>
            <a:ext cx="2299396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31">
            <a:extLst>
              <a:ext uri="{FF2B5EF4-FFF2-40B4-BE49-F238E27FC236}">
                <a16:creationId xmlns:a16="http://schemas.microsoft.com/office/drawing/2014/main" id="{4F908AE1-5F7A-3E4E-CA40-ADCD45A09E9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54694" y="1561435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31">
            <a:extLst>
              <a:ext uri="{FF2B5EF4-FFF2-40B4-BE49-F238E27FC236}">
                <a16:creationId xmlns:a16="http://schemas.microsoft.com/office/drawing/2014/main" id="{B1D26D8D-08D7-5D84-49B5-50072C2600B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" y="3906601"/>
            <a:ext cx="228930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1">
            <a:extLst>
              <a:ext uri="{FF2B5EF4-FFF2-40B4-BE49-F238E27FC236}">
                <a16:creationId xmlns:a16="http://schemas.microsoft.com/office/drawing/2014/main" id="{34DE9FF2-D638-3DEB-C628-60519BE3B86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41984" y="3906601"/>
            <a:ext cx="2315833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1">
            <a:extLst>
              <a:ext uri="{FF2B5EF4-FFF2-40B4-BE49-F238E27FC236}">
                <a16:creationId xmlns:a16="http://schemas.microsoft.com/office/drawing/2014/main" id="{25A844A9-1388-3E2A-8C1E-0EDA79F864D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834504" y="3906601"/>
            <a:ext cx="2309495" cy="23452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0F986DA-39B9-4DB7-8F58-8AA859E88E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55297" y="1561330"/>
            <a:ext cx="2291149" cy="2345272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7037DE43-3430-4F65-C2D1-544C1E0B51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52679" y="3901381"/>
            <a:ext cx="2307585" cy="2345272"/>
          </a:xfrm>
          <a:solidFill>
            <a:srgbClr val="C8DC7B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2831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762492-1EDF-E938-32F4-2C0DFD486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784" y="1766454"/>
            <a:ext cx="2750159" cy="2763981"/>
          </a:xfrm>
          <a:solidFill>
            <a:srgbClr val="C8DC7B"/>
          </a:solidFill>
        </p:spPr>
        <p:txBody>
          <a:bodyPr lIns="360000" rIns="360000" bIns="576000" anchor="ctr" anchorCtr="0">
            <a:normAutofit/>
          </a:bodyPr>
          <a:lstStyle>
            <a:lvl1pPr marL="0" indent="0" algn="l">
              <a:buNone/>
              <a:defRPr sz="28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Enter title here</a:t>
            </a:r>
            <a:endParaRPr lang="en-US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88B9301-6318-6DF1-06A7-358E1F9C0C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4519" y="3874108"/>
            <a:ext cx="2727756" cy="444590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0" i="0">
                <a:solidFill>
                  <a:srgbClr val="2B1B44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Enter month / year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6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&amp;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C399B-0590-F638-3BA9-AF4C65B8B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" y="0"/>
            <a:ext cx="914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BC9AC8-8183-81C0-21E1-D0BACABA86FA}"/>
              </a:ext>
            </a:extLst>
          </p:cNvPr>
          <p:cNvSpPr/>
          <p:nvPr userDrawn="1"/>
        </p:nvSpPr>
        <p:spPr>
          <a:xfrm>
            <a:off x="-6811" y="0"/>
            <a:ext cx="9142000" cy="6863756"/>
          </a:xfrm>
          <a:prstGeom prst="rect">
            <a:avLst/>
          </a:prstGeom>
          <a:solidFill>
            <a:schemeClr val="tx1">
              <a:alpha val="5804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181F94-B522-9B2B-91CF-9E2B3D7F3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6775" y="1701443"/>
            <a:ext cx="7776712" cy="4561188"/>
          </a:xfrm>
        </p:spPr>
        <p:txBody>
          <a:bodyPr numCol="1" spcCol="18000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Enter content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52680B-A37D-7B33-7A66-28188F1216C9}"/>
              </a:ext>
            </a:extLst>
          </p:cNvPr>
          <p:cNvSpPr txBox="1">
            <a:spLocks/>
          </p:cNvSpPr>
          <p:nvPr userDrawn="1"/>
        </p:nvSpPr>
        <p:spPr>
          <a:xfrm>
            <a:off x="874776" y="772913"/>
            <a:ext cx="7886700" cy="55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218506-4CD5-AEED-C35A-AE9850313D39}"/>
              </a:ext>
            </a:extLst>
          </p:cNvPr>
          <p:cNvCxnSpPr>
            <a:cxnSpLocks/>
          </p:cNvCxnSpPr>
          <p:nvPr userDrawn="1"/>
        </p:nvCxnSpPr>
        <p:spPr>
          <a:xfrm>
            <a:off x="976045" y="1329253"/>
            <a:ext cx="5648275" cy="0"/>
          </a:xfrm>
          <a:prstGeom prst="line">
            <a:avLst/>
          </a:prstGeom>
          <a:ln>
            <a:solidFill>
              <a:srgbClr val="C8D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01AAD694-FB41-09E1-BE3E-23EE6EFDD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1" y="-5756"/>
            <a:ext cx="778669" cy="7786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5F4DA3-7EC9-2279-CA5C-D9AB2F5E9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0999" y="277551"/>
            <a:ext cx="1932750" cy="2097077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B724DB4-A172-4EA8-EDE7-43EEF25299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775" y="746403"/>
            <a:ext cx="5757545" cy="588607"/>
          </a:xfrm>
        </p:spPr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Enter title: Health &amp; Safety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C84A3A5-CB28-48B4-7D23-1052640588A5}"/>
              </a:ext>
            </a:extLst>
          </p:cNvPr>
          <p:cNvSpPr txBox="1">
            <a:spLocks/>
          </p:cNvSpPr>
          <p:nvPr userDrawn="1"/>
        </p:nvSpPr>
        <p:spPr>
          <a:xfrm>
            <a:off x="8500294" y="0"/>
            <a:ext cx="493925" cy="6232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5E69-64CD-4C43-9CEE-980B79EA668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05C2D-0E0C-861D-9163-915123BAD1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181F94-B522-9B2B-91CF-9E2B3D7F3F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6775" y="1701443"/>
            <a:ext cx="7776712" cy="4561188"/>
          </a:xfrm>
        </p:spPr>
        <p:txBody>
          <a:bodyPr numCol="1" spcCol="18000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431886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ncial dashboard with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ar Graphic" descr="Icon&#10;&#10;Description automatically generated">
            <a:extLst>
              <a:ext uri="{FF2B5EF4-FFF2-40B4-BE49-F238E27FC236}">
                <a16:creationId xmlns:a16="http://schemas.microsoft.com/office/drawing/2014/main" id="{B35B1437-D054-81C3-4B0C-CB7395DD3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382" y="1171074"/>
            <a:ext cx="5768340" cy="4993734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E59816-9F6C-162C-8B10-A2420C4B4E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4776" y="1019861"/>
            <a:ext cx="7886700" cy="44738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030147-A09E-96EF-6759-A5A3848FEA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76" y="5591528"/>
            <a:ext cx="7886700" cy="67110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600"/>
              </a:spcBef>
              <a:buNone/>
              <a:defRPr sz="140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4F42D0-542F-C575-7B85-010470F30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76" y="250676"/>
            <a:ext cx="7886700" cy="553177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604C3-3AD3-3772-07BC-B4E8F4F60041}"/>
              </a:ext>
            </a:extLst>
          </p:cNvPr>
          <p:cNvCxnSpPr>
            <a:cxnSpLocks/>
          </p:cNvCxnSpPr>
          <p:nvPr userDrawn="1"/>
        </p:nvCxnSpPr>
        <p:spPr>
          <a:xfrm>
            <a:off x="976045" y="807016"/>
            <a:ext cx="7785430" cy="0"/>
          </a:xfrm>
          <a:prstGeom prst="line">
            <a:avLst/>
          </a:prstGeom>
          <a:ln>
            <a:solidFill>
              <a:srgbClr val="C8D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ancial summary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B81D2BBF-D20E-3166-69D1-F20BB3A47B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4776" y="250676"/>
            <a:ext cx="7886700" cy="553177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AB19298C-357A-4820-CCD8-D026D9EDA6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1" y="-5756"/>
            <a:ext cx="778669" cy="77866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E2669E-2B88-AA36-09B6-1F76CCFEA7D8}"/>
              </a:ext>
            </a:extLst>
          </p:cNvPr>
          <p:cNvSpPr txBox="1">
            <a:spLocks/>
          </p:cNvSpPr>
          <p:nvPr userDrawn="1"/>
        </p:nvSpPr>
        <p:spPr>
          <a:xfrm>
            <a:off x="8500294" y="0"/>
            <a:ext cx="493925" cy="6232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5E69-64CD-4C43-9CEE-980B79EA6680}" type="slidenum">
              <a:rPr lang="en-US" sz="1200" smtClean="0">
                <a:solidFill>
                  <a:schemeClr val="bg1"/>
                </a:solidFill>
              </a:rPr>
              <a:pPr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0B11DCD-AC41-E1A5-2702-6E8D5019FE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71475" y="1431925"/>
            <a:ext cx="8389938" cy="4757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703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C4D544F-7CD4-CBF0-FC79-03D43138A3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6775" y="1801419"/>
            <a:ext cx="6373906" cy="4513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52419-6486-7B89-2EB8-B5BF6E1A7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title: Green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3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806BD42-FD5C-3898-F828-7774558C14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" y="1561433"/>
            <a:ext cx="4563309" cy="4716467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2AC9CEC0-F855-18CA-E2C6-B8C7085D595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63309" y="1561432"/>
            <a:ext cx="4589383" cy="23582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0908E70-B150-0883-D95D-C6ACE7D7D8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3309" y="3919666"/>
            <a:ext cx="4580692" cy="2358234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2167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52EEC9-7932-F74A-6406-60D9F6F230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716245"/>
            <a:ext cx="2257023" cy="22749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5B2FFA3-6151-5A76-3C88-3E22988ABA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57022" y="3972083"/>
            <a:ext cx="2268539" cy="22753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C4D544F-7CD4-CBF0-FC79-03D43138A3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5963" y="1734184"/>
            <a:ext cx="4618037" cy="45132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D52419-6486-7B89-2EB8-B5BF6E1A7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775" y="851105"/>
            <a:ext cx="7886700" cy="634448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2C1C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GB" dirty="0"/>
              <a:t>Enter title</a:t>
            </a:r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DC3CBE05-2E01-E2F3-847C-32B1366B1A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" y="3971288"/>
            <a:ext cx="2262711" cy="2275365"/>
          </a:xfrm>
          <a:solidFill>
            <a:srgbClr val="2B1B44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F1A8CF35-94E0-12C7-4DFB-6E99B97977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263139" y="1716245"/>
            <a:ext cx="2262711" cy="2255838"/>
          </a:xfrm>
          <a:solidFill>
            <a:srgbClr val="C8DC7B"/>
          </a:solidFill>
        </p:spPr>
        <p:txBody>
          <a:bodyPr wrap="square" lIns="108000" tIns="108000" rIns="144000" bIns="108000" anchor="ctr" anchorCtr="1">
            <a:noAutofit/>
          </a:bodyPr>
          <a:lstStyle>
            <a:lvl1pPr marL="0" indent="0" algn="ctr">
              <a:buNone/>
              <a:tabLst>
                <a:tab pos="1554163" algn="l"/>
              </a:tabLst>
              <a:defRPr sz="1600" b="0">
                <a:solidFill>
                  <a:srgbClr val="2B1B4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GB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8421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88AB88-B639-5484-F545-3330B715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859C-E746-9B43-92A0-A021D1910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681E-2501-11F7-B476-4C513D2B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809D6-5BCC-F741-9591-CF69A7CE6113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131D-57F7-3D98-F38A-164955DE9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DF192-09F7-CAA3-280C-B311F563C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B33AC-46F1-364E-92BD-52A17FCED20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FC2DF20F-59B1-E11C-A2B8-793C70EAE7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0288" cy="78028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440E7E-583D-DAA5-97D1-3E863B755597}"/>
              </a:ext>
            </a:extLst>
          </p:cNvPr>
          <p:cNvSpPr txBox="1">
            <a:spLocks/>
          </p:cNvSpPr>
          <p:nvPr userDrawn="1"/>
        </p:nvSpPr>
        <p:spPr>
          <a:xfrm>
            <a:off x="8694419" y="57150"/>
            <a:ext cx="449580" cy="394379"/>
          </a:xfrm>
          <a:prstGeom prst="rect">
            <a:avLst/>
          </a:prstGeom>
        </p:spPr>
        <p:txBody>
          <a:bodyPr lIns="9000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2B1B44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135E69-64CD-4C43-9CEE-980B79EA66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2" r:id="rId2"/>
    <p:sldLayoutId id="2147483729" r:id="rId3"/>
    <p:sldLayoutId id="2147483730" r:id="rId4"/>
    <p:sldLayoutId id="2147483715" r:id="rId5"/>
    <p:sldLayoutId id="2147483731" r:id="rId6"/>
    <p:sldLayoutId id="2147483734" r:id="rId7"/>
    <p:sldLayoutId id="2147483732" r:id="rId8"/>
    <p:sldLayoutId id="2147483676" r:id="rId9"/>
    <p:sldLayoutId id="2147483675" r:id="rId10"/>
    <p:sldLayoutId id="2147483719" r:id="rId11"/>
    <p:sldLayoutId id="2147483721" r:id="rId12"/>
    <p:sldLayoutId id="2147483733" r:id="rId13"/>
    <p:sldLayoutId id="2147483740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wshgroup-my.sharepoint.com/personal/mhanson_wshsupport_com/Documents/Documents/Desktop/WSH%20Second%20Nature%202023%20Sustainability%20Report%20low%20re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499A5BD9-0A18-1A40-6AAA-BADBC1A57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EA8585-B5B5-29C5-3BC9-3B3537D2F1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4175" y="906292"/>
            <a:ext cx="3178539" cy="2814918"/>
          </a:xfrm>
        </p:spPr>
        <p:txBody>
          <a:bodyPr>
            <a:normAutofit/>
          </a:bodyPr>
          <a:lstStyle/>
          <a:p>
            <a:r>
              <a:rPr lang="en-US" dirty="0"/>
              <a:t>ESG Client round table &amp; lunch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72C5E2-2502-8E7D-1BA7-5AA968183E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0014" y="2805492"/>
            <a:ext cx="3901274" cy="444590"/>
          </a:xfrm>
        </p:spPr>
        <p:txBody>
          <a:bodyPr/>
          <a:lstStyle/>
          <a:p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September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338EA-6F0B-7F1B-D7D8-3FDCECD42F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9766" y="5501213"/>
            <a:ext cx="1595419" cy="910957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AD8ABCB-DF42-2C7C-FB33-F95CF254AC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80288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30BA-67B5-088A-6431-8DE145A0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17" y="998586"/>
            <a:ext cx="7886700" cy="634448"/>
          </a:xfrm>
        </p:spPr>
        <p:txBody>
          <a:bodyPr/>
          <a:lstStyle/>
          <a:p>
            <a:r>
              <a:rPr lang="en-US" dirty="0"/>
              <a:t>Second Nature ESG strategy</a:t>
            </a:r>
          </a:p>
        </p:txBody>
      </p:sp>
      <p:pic>
        <p:nvPicPr>
          <p:cNvPr id="24" name="Picture 23" descr="A black and white logo&#10;&#10;Description automatically generated">
            <a:extLst>
              <a:ext uri="{FF2B5EF4-FFF2-40B4-BE49-F238E27FC236}">
                <a16:creationId xmlns:a16="http://schemas.microsoft.com/office/drawing/2014/main" id="{0211D106-038F-C613-4462-A4A6736286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591" y="5966626"/>
            <a:ext cx="1309430" cy="6734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0E8C6F-F683-FD29-87EE-E12F9B87DD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" t="1736" r="1045"/>
          <a:stretch/>
        </p:blipFill>
        <p:spPr>
          <a:xfrm>
            <a:off x="299118" y="2097184"/>
            <a:ext cx="8476802" cy="3500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0532A2-2023-7805-C22E-2B70D92580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74" y="5966626"/>
            <a:ext cx="1309430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1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FBF8-EA90-3D6F-3794-8F841FDD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SBTi approval &amp; 2023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39ECA-656D-7A9C-E4F1-5CB16BB64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1701443"/>
            <a:ext cx="4966866" cy="4561188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Progress was strong towards our emissions reduction targets.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Significant and ongoing improvements in data quality and emissions mapping accounts for some of the reductions. 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Total scope 3 inventory has reduced in terms of GHG emissions for £ of value added (GEVA) by -21.95%.  Scope 3 makes up almost 99% of our total footprint.   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Excellent early progress towards our targets and a positive start to our net zero journey.</a:t>
            </a:r>
          </a:p>
          <a:p>
            <a:endParaRPr lang="en-US" sz="1800" dirty="0">
              <a:latin typeface="Poppins Light" pitchFamily="2" charset="77"/>
              <a:cs typeface="Poppins Light" pitchFamily="2" charset="77"/>
            </a:endParaRPr>
          </a:p>
          <a:p>
            <a:endParaRPr lang="en-US" sz="1800" dirty="0"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53D13-7037-54FD-54B1-DAAF727DC051}"/>
              </a:ext>
            </a:extLst>
          </p:cNvPr>
          <p:cNvSpPr txBox="1"/>
          <p:nvPr/>
        </p:nvSpPr>
        <p:spPr>
          <a:xfrm>
            <a:off x="5923280" y="1706880"/>
            <a:ext cx="1766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1B4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71F2026-C42E-00E3-12C2-06E187BB97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758" y="1603451"/>
            <a:ext cx="2222985" cy="16108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AA3CEA-6BC0-A50C-B295-E5017D155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80" y="3538752"/>
            <a:ext cx="2737670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30BA-67B5-088A-6431-8DE145A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footprints, budgets &amp; reporting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1446FB-D9CD-BC7C-AEC5-6EE41E9DD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1701443"/>
            <a:ext cx="5152060" cy="456118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March 2024 near term, net zero and FLAG targets approved by the Science Based Targets Initiative (SBTi). 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Absolute reduction of our total footprint across our UK &amp; Ireland businesses of -3.6% against our 2019 baseline.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Stakeholder engagement  - supplier workshops, ZCF, Groundswell, Arena, CEDA.</a:t>
            </a:r>
          </a:p>
          <a:p>
            <a:pPr marL="342900" indent="-3429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Second Nature first annual report published.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234FE-D8F8-B773-7BB3-77A5EE03B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17" y="5495086"/>
            <a:ext cx="5647765" cy="790074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5CC1B593-D49F-1D21-55F0-2AB8AC0C56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565" y="1942225"/>
            <a:ext cx="2653507" cy="18653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0D57A0-480F-CFD5-F67B-8AA577C4B2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955" y="4264273"/>
            <a:ext cx="2000107" cy="20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E30BA-67B5-088A-6431-8DE145A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 &amp; circularity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94C62-8DAC-B7BF-3B9F-157BBA997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1732757"/>
            <a:ext cx="3705225" cy="4561188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Aligned to available waste streams.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Follow the waste hierarchy.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Swapping one single use material for another is largely futile.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Reusables are way forward.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Waste reduction – cost, disposal.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Horses for courses!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Extended producer responsibility (EPR).</a:t>
            </a:r>
          </a:p>
          <a:p>
            <a:pPr marL="28575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F35F1-07E8-A140-34F6-6D65D0C082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023" y="1098885"/>
            <a:ext cx="4397964" cy="24005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612903-0F58-5DFE-8E1F-2419F2FD74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70" y="3661855"/>
            <a:ext cx="2100264" cy="1619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5451D-4C6F-9757-957D-E6C6D6056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7653" y="5443438"/>
            <a:ext cx="4464337" cy="132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FB52D-521D-53D2-22A3-491966665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3" r="1128"/>
          <a:stretch/>
        </p:blipFill>
        <p:spPr>
          <a:xfrm>
            <a:off x="4501504" y="818346"/>
            <a:ext cx="4315430" cy="29168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1E30BA-67B5-088A-6431-8DE145A0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waste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E178E3-700A-7FB8-E458-FC79604BD5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5" y="4370113"/>
            <a:ext cx="6066460" cy="18925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BM have reduced food waste by 16% this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Poppins Light" pitchFamily="2" charset="77"/>
                <a:cs typeface="Poppins Light" pitchFamily="2" charset="77"/>
              </a:rPr>
              <a:t>Saving food cost, disposal cost, energy cost and 3.39kg CO</a:t>
            </a:r>
            <a:r>
              <a:rPr lang="en-US" sz="1800" baseline="30000" dirty="0">
                <a:latin typeface="Poppins Light" pitchFamily="2" charset="77"/>
                <a:cs typeface="Poppins Light" pitchFamily="2" charset="77"/>
              </a:rPr>
              <a:t>2</a:t>
            </a:r>
            <a:r>
              <a:rPr lang="en-US" sz="1800" dirty="0">
                <a:latin typeface="Poppins Light" pitchFamily="2" charset="77"/>
                <a:cs typeface="Poppins Light" pitchFamily="2" charset="77"/>
              </a:rPr>
              <a:t>e per kilo of food waste!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latin typeface="Poppins Light" pitchFamily="2" charset="77"/>
              <a:cs typeface="Poppins Light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2B0DD-C1E6-12B2-1DAF-86D10806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2" t="23488" r="5984"/>
          <a:stretch/>
        </p:blipFill>
        <p:spPr>
          <a:xfrm>
            <a:off x="7395175" y="5683729"/>
            <a:ext cx="1358300" cy="6463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DD5C2-F4BF-AD2E-50A1-6E9DC5E33F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175" y="4442497"/>
            <a:ext cx="1181944" cy="8349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3D110B1-7D87-8C55-859B-EAF1FCF563B7}"/>
              </a:ext>
            </a:extLst>
          </p:cNvPr>
          <p:cNvGrpSpPr/>
          <p:nvPr/>
        </p:nvGrpSpPr>
        <p:grpSpPr>
          <a:xfrm>
            <a:off x="800532" y="1669249"/>
            <a:ext cx="4515925" cy="2300075"/>
            <a:chOff x="800532" y="1669249"/>
            <a:chExt cx="4515925" cy="23000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838803C-DE6D-C45E-EDE3-904B147C0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237"/>
            <a:stretch/>
          </p:blipFill>
          <p:spPr>
            <a:xfrm>
              <a:off x="800532" y="1669249"/>
              <a:ext cx="4515925" cy="23000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154C67-5152-A43D-20B4-56D144307D3D}"/>
                </a:ext>
              </a:extLst>
            </p:cNvPr>
            <p:cNvSpPr/>
            <p:nvPr/>
          </p:nvSpPr>
          <p:spPr>
            <a:xfrm>
              <a:off x="4947393" y="1909492"/>
              <a:ext cx="369064" cy="234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02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354</Words>
  <Application>Microsoft Macintosh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Poppins Light</vt:lpstr>
      <vt:lpstr>Office Theme</vt:lpstr>
      <vt:lpstr>PowerPoint Presentation</vt:lpstr>
      <vt:lpstr>Second Nature ESG strategy</vt:lpstr>
      <vt:lpstr>SBTi approval &amp; 2023 progress</vt:lpstr>
      <vt:lpstr>Carbon footprints, budgets &amp; reporting</vt:lpstr>
      <vt:lpstr>Waste &amp; circularity</vt:lpstr>
      <vt:lpstr>Food waste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report</dc:title>
  <dc:creator>Lin Dickens</dc:creator>
  <cp:lastModifiedBy>Catherine Hutcheson</cp:lastModifiedBy>
  <cp:revision>151</cp:revision>
  <dcterms:created xsi:type="dcterms:W3CDTF">2022-10-10T09:37:50Z</dcterms:created>
  <dcterms:modified xsi:type="dcterms:W3CDTF">2024-09-02T13:05:23Z</dcterms:modified>
</cp:coreProperties>
</file>